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77"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FF70A-F258-4D8C-B896-3AAD14797A08}"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233419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FF70A-F258-4D8C-B896-3AAD14797A08}"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144941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FF70A-F258-4D8C-B896-3AAD14797A08}"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201710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FF70A-F258-4D8C-B896-3AAD14797A08}"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228529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FF70A-F258-4D8C-B896-3AAD14797A08}"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380581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FF70A-F258-4D8C-B896-3AAD14797A08}" type="datetimeFigureOut">
              <a:rPr lang="en-US" smtClean="0"/>
              <a:t>8/23/2012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271922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FF70A-F258-4D8C-B896-3AAD14797A08}" type="datetimeFigureOut">
              <a:rPr lang="en-US" smtClean="0"/>
              <a:t>8/23/2012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14188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FF70A-F258-4D8C-B896-3AAD14797A08}" type="datetimeFigureOut">
              <a:rPr lang="en-US" smtClean="0"/>
              <a:t>8/23/2012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361979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FF70A-F258-4D8C-B896-3AAD14797A08}" type="datetimeFigureOut">
              <a:rPr lang="en-US" smtClean="0"/>
              <a:t>8/23/2012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285744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FF70A-F258-4D8C-B896-3AAD14797A08}" type="datetimeFigureOut">
              <a:rPr lang="en-US" smtClean="0"/>
              <a:t>8/23/2012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1222751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FF70A-F258-4D8C-B896-3AAD14797A08}" type="datetimeFigureOut">
              <a:rPr lang="en-US" smtClean="0"/>
              <a:t>8/23/2012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27273-1D88-44CE-9040-F0143174E7FF}" type="slidenum">
              <a:rPr lang="en-US" smtClean="0"/>
              <a:t>‹#›</a:t>
            </a:fld>
            <a:endParaRPr lang="en-US"/>
          </a:p>
        </p:txBody>
      </p:sp>
    </p:spTree>
    <p:extLst>
      <p:ext uri="{BB962C8B-B14F-4D97-AF65-F5344CB8AC3E}">
        <p14:creationId xmlns:p14="http://schemas.microsoft.com/office/powerpoint/2010/main" val="17410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FF70A-F258-4D8C-B896-3AAD14797A08}" type="datetimeFigureOut">
              <a:rPr lang="en-US" smtClean="0"/>
              <a:t>8/23/2012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927273-1D88-44CE-9040-F0143174E7FF}" type="slidenum">
              <a:rPr lang="en-US" smtClean="0"/>
              <a:t>‹#›</a:t>
            </a:fld>
            <a:endParaRPr lang="en-US"/>
          </a:p>
        </p:txBody>
      </p:sp>
    </p:spTree>
    <p:extLst>
      <p:ext uri="{BB962C8B-B14F-4D97-AF65-F5344CB8AC3E}">
        <p14:creationId xmlns:p14="http://schemas.microsoft.com/office/powerpoint/2010/main" val="2260703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1066800"/>
          </a:xfrm>
        </p:spPr>
        <p:txBody>
          <a:bodyPr/>
          <a:lstStyle/>
          <a:p>
            <a:r>
              <a:rPr lang="en-US" b="1" dirty="0" smtClean="0"/>
              <a:t>Ch. 2 Questions</a:t>
            </a:r>
            <a:endParaRPr lang="en-US" b="1" dirty="0"/>
          </a:p>
        </p:txBody>
      </p:sp>
      <p:sp>
        <p:nvSpPr>
          <p:cNvPr id="3" name="Subtitle 2"/>
          <p:cNvSpPr>
            <a:spLocks noGrp="1"/>
          </p:cNvSpPr>
          <p:nvPr>
            <p:ph type="subTitle" idx="1"/>
          </p:nvPr>
        </p:nvSpPr>
        <p:spPr>
          <a:xfrm>
            <a:off x="0" y="1676400"/>
            <a:ext cx="9144000" cy="3962400"/>
          </a:xfrm>
        </p:spPr>
        <p:txBody>
          <a:bodyPr>
            <a:normAutofit/>
          </a:bodyPr>
          <a:lstStyle/>
          <a:p>
            <a:r>
              <a:rPr lang="en-US" dirty="0" smtClean="0"/>
              <a:t>I can easily give you the standard written answers using power point. I am going to have to cover the drawings and illustrations a different way.</a:t>
            </a:r>
          </a:p>
          <a:p>
            <a:endParaRPr lang="en-US" dirty="0"/>
          </a:p>
          <a:p>
            <a:r>
              <a:rPr lang="en-US" b="1" dirty="0" smtClean="0">
                <a:solidFill>
                  <a:srgbClr val="FF0000"/>
                </a:solidFill>
              </a:rPr>
              <a:t>You do not have to write down what is in red for an answer. It is me thinking out loud.</a:t>
            </a:r>
            <a:endParaRPr lang="en-US" b="1" dirty="0">
              <a:solidFill>
                <a:srgbClr val="FF0000"/>
              </a:solidFill>
            </a:endParaRPr>
          </a:p>
        </p:txBody>
      </p:sp>
    </p:spTree>
    <p:extLst>
      <p:ext uri="{BB962C8B-B14F-4D97-AF65-F5344CB8AC3E}">
        <p14:creationId xmlns:p14="http://schemas.microsoft.com/office/powerpoint/2010/main" val="1401814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2.3 Question #1</a:t>
            </a:r>
            <a:endParaRPr lang="en-US" b="1" dirty="0"/>
          </a:p>
        </p:txBody>
      </p:sp>
      <p:sp>
        <p:nvSpPr>
          <p:cNvPr id="3" name="Content Placeholder 2"/>
          <p:cNvSpPr>
            <a:spLocks noGrp="1"/>
          </p:cNvSpPr>
          <p:nvPr>
            <p:ph idx="1"/>
          </p:nvPr>
        </p:nvSpPr>
        <p:spPr/>
        <p:txBody>
          <a:bodyPr/>
          <a:lstStyle/>
          <a:p>
            <a:r>
              <a:rPr lang="en-US" dirty="0" smtClean="0"/>
              <a:t>Each C atom has only 3 covalent bonds instead of the required 4 </a:t>
            </a:r>
            <a:endParaRPr lang="en-US" dirty="0"/>
          </a:p>
        </p:txBody>
      </p:sp>
    </p:spTree>
    <p:extLst>
      <p:ext uri="{BB962C8B-B14F-4D97-AF65-F5344CB8AC3E}">
        <p14:creationId xmlns:p14="http://schemas.microsoft.com/office/powerpoint/2010/main" val="3364720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2.3 Question #2</a:t>
            </a:r>
            <a:endParaRPr lang="en-US" b="1" dirty="0"/>
          </a:p>
        </p:txBody>
      </p:sp>
      <p:sp>
        <p:nvSpPr>
          <p:cNvPr id="3" name="Content Placeholder 2"/>
          <p:cNvSpPr>
            <a:spLocks noGrp="1"/>
          </p:cNvSpPr>
          <p:nvPr>
            <p:ph idx="1"/>
          </p:nvPr>
        </p:nvSpPr>
        <p:spPr/>
        <p:txBody>
          <a:bodyPr/>
          <a:lstStyle/>
          <a:p>
            <a:r>
              <a:rPr lang="en-US" dirty="0" smtClean="0"/>
              <a:t>The attraction between oppositely charged ions, forming ionic bonds</a:t>
            </a:r>
          </a:p>
          <a:p>
            <a:endParaRPr lang="en-US" dirty="0"/>
          </a:p>
          <a:p>
            <a:r>
              <a:rPr lang="en-US" dirty="0" smtClean="0">
                <a:solidFill>
                  <a:srgbClr val="FF0000"/>
                </a:solidFill>
              </a:rPr>
              <a:t>This is an ionic bond</a:t>
            </a:r>
            <a:endParaRPr lang="en-US" dirty="0">
              <a:solidFill>
                <a:srgbClr val="FF0000"/>
              </a:solidFill>
            </a:endParaRPr>
          </a:p>
        </p:txBody>
      </p:sp>
    </p:spTree>
    <p:extLst>
      <p:ext uri="{BB962C8B-B14F-4D97-AF65-F5344CB8AC3E}">
        <p14:creationId xmlns:p14="http://schemas.microsoft.com/office/powerpoint/2010/main" val="1579591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2.3 Question #3</a:t>
            </a:r>
            <a:endParaRPr lang="en-US" b="1" dirty="0"/>
          </a:p>
        </p:txBody>
      </p:sp>
      <p:sp>
        <p:nvSpPr>
          <p:cNvPr id="3" name="Content Placeholder 2"/>
          <p:cNvSpPr>
            <a:spLocks noGrp="1"/>
          </p:cNvSpPr>
          <p:nvPr>
            <p:ph idx="1"/>
          </p:nvPr>
        </p:nvSpPr>
        <p:spPr>
          <a:xfrm>
            <a:off x="76200" y="1600200"/>
            <a:ext cx="8915400" cy="4525963"/>
          </a:xfrm>
        </p:spPr>
        <p:txBody>
          <a:bodyPr/>
          <a:lstStyle/>
          <a:p>
            <a:r>
              <a:rPr lang="en-US" dirty="0" smtClean="0"/>
              <a:t>If you could synthesize molecules that mimic these shapes, you might be able to treat diseases or conditions caused by the inability of affected individuals to synthesize such molecules.</a:t>
            </a:r>
          </a:p>
          <a:p>
            <a:r>
              <a:rPr lang="en-US" dirty="0" smtClean="0">
                <a:solidFill>
                  <a:srgbClr val="FF0000"/>
                </a:solidFill>
              </a:rPr>
              <a:t>This sounds like computer gaming to me. You video game junkies could work with computer 3D models and work with that and help develop new chemotherapy drugs.</a:t>
            </a:r>
            <a:endParaRPr lang="en-US" dirty="0">
              <a:solidFill>
                <a:srgbClr val="FF0000"/>
              </a:solidFill>
            </a:endParaRPr>
          </a:p>
        </p:txBody>
      </p:sp>
    </p:spTree>
    <p:extLst>
      <p:ext uri="{BB962C8B-B14F-4D97-AF65-F5344CB8AC3E}">
        <p14:creationId xmlns:p14="http://schemas.microsoft.com/office/powerpoint/2010/main" val="614184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2.4 Question #1</a:t>
            </a:r>
            <a:endParaRPr lang="en-US" b="1" dirty="0"/>
          </a:p>
        </p:txBody>
      </p:sp>
      <p:sp>
        <p:nvSpPr>
          <p:cNvPr id="3" name="Content Placeholder 2"/>
          <p:cNvSpPr>
            <a:spLocks noGrp="1"/>
          </p:cNvSpPr>
          <p:nvPr>
            <p:ph idx="1"/>
          </p:nvPr>
        </p:nvSpPr>
        <p:spPr>
          <a:ln w="38100">
            <a:solidFill>
              <a:schemeClr val="tx1"/>
            </a:solidFill>
          </a:ln>
        </p:spPr>
        <p:txBody>
          <a:bodyPr/>
          <a:lstStyle/>
          <a:p>
            <a:r>
              <a:rPr lang="en-US" dirty="0" smtClean="0"/>
              <a:t>H : H                </a:t>
            </a:r>
          </a:p>
          <a:p>
            <a:r>
              <a:rPr lang="en-US" dirty="0" smtClean="0"/>
              <a:t>H : H            O : : O</a:t>
            </a:r>
          </a:p>
          <a:p>
            <a:endParaRPr lang="en-US" dirty="0"/>
          </a:p>
          <a:p>
            <a:r>
              <a:rPr lang="en-US" dirty="0" smtClean="0"/>
              <a:t>2H2                 O2</a:t>
            </a:r>
          </a:p>
          <a:p>
            <a:endParaRPr lang="en-US" dirty="0"/>
          </a:p>
          <a:p>
            <a:r>
              <a:rPr lang="en-US" dirty="0" smtClean="0">
                <a:solidFill>
                  <a:srgbClr val="FF0000"/>
                </a:solidFill>
              </a:rPr>
              <a:t>I can’t draw this on power point.</a:t>
            </a:r>
            <a:endParaRPr lang="en-US" dirty="0">
              <a:solidFill>
                <a:srgbClr val="FF0000"/>
              </a:solidFill>
            </a:endParaRPr>
          </a:p>
        </p:txBody>
      </p:sp>
    </p:spTree>
    <p:extLst>
      <p:ext uri="{BB962C8B-B14F-4D97-AF65-F5344CB8AC3E}">
        <p14:creationId xmlns:p14="http://schemas.microsoft.com/office/powerpoint/2010/main" val="30924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2.4 Question #2</a:t>
            </a:r>
            <a:endParaRPr lang="en-US" b="1" dirty="0"/>
          </a:p>
        </p:txBody>
      </p:sp>
      <p:sp>
        <p:nvSpPr>
          <p:cNvPr id="3" name="Content Placeholder 2"/>
          <p:cNvSpPr>
            <a:spLocks noGrp="1"/>
          </p:cNvSpPr>
          <p:nvPr>
            <p:ph idx="1"/>
          </p:nvPr>
        </p:nvSpPr>
        <p:spPr/>
        <p:txBody>
          <a:bodyPr/>
          <a:lstStyle/>
          <a:p>
            <a:r>
              <a:rPr lang="en-US" dirty="0" smtClean="0"/>
              <a:t>At </a:t>
            </a:r>
            <a:r>
              <a:rPr lang="en-US" dirty="0" err="1" smtClean="0"/>
              <a:t>equalibrium</a:t>
            </a:r>
            <a:r>
              <a:rPr lang="en-US" dirty="0" smtClean="0"/>
              <a:t>, the forward and reverse reactions occur at the same rate.</a:t>
            </a:r>
          </a:p>
          <a:p>
            <a:r>
              <a:rPr lang="en-US" dirty="0" smtClean="0">
                <a:solidFill>
                  <a:srgbClr val="FF0000"/>
                </a:solidFill>
              </a:rPr>
              <a:t>Hence the name </a:t>
            </a:r>
            <a:r>
              <a:rPr lang="en-US" b="1" dirty="0" err="1" smtClean="0">
                <a:solidFill>
                  <a:srgbClr val="FF0000"/>
                </a:solidFill>
              </a:rPr>
              <a:t>EQUAL</a:t>
            </a:r>
            <a:r>
              <a:rPr lang="en-US" dirty="0" err="1" smtClean="0">
                <a:solidFill>
                  <a:srgbClr val="FF0000"/>
                </a:solidFill>
              </a:rPr>
              <a:t>ibrium</a:t>
            </a:r>
            <a:endParaRPr lang="en-US" dirty="0">
              <a:solidFill>
                <a:srgbClr val="FF0000"/>
              </a:solidFill>
            </a:endParaRPr>
          </a:p>
        </p:txBody>
      </p:sp>
    </p:spTree>
    <p:extLst>
      <p:ext uri="{BB962C8B-B14F-4D97-AF65-F5344CB8AC3E}">
        <p14:creationId xmlns:p14="http://schemas.microsoft.com/office/powerpoint/2010/main" val="2384571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2.4 Question #3</a:t>
            </a:r>
            <a:endParaRPr lang="en-US" b="1" dirty="0"/>
          </a:p>
        </p:txBody>
      </p:sp>
      <p:sp>
        <p:nvSpPr>
          <p:cNvPr id="3" name="Content Placeholder 2"/>
          <p:cNvSpPr>
            <a:spLocks noGrp="1"/>
          </p:cNvSpPr>
          <p:nvPr>
            <p:ph idx="1"/>
          </p:nvPr>
        </p:nvSpPr>
        <p:spPr/>
        <p:txBody>
          <a:bodyPr/>
          <a:lstStyle/>
          <a:p>
            <a:r>
              <a:rPr lang="en-US" dirty="0" smtClean="0"/>
              <a:t>C</a:t>
            </a:r>
            <a:r>
              <a:rPr lang="en-US" baseline="-25000" dirty="0" smtClean="0"/>
              <a:t>6</a:t>
            </a:r>
            <a:r>
              <a:rPr lang="en-US" dirty="0" smtClean="0"/>
              <a:t>H</a:t>
            </a:r>
            <a:r>
              <a:rPr lang="en-US" baseline="-25000" dirty="0" smtClean="0"/>
              <a:t>12</a:t>
            </a:r>
            <a:r>
              <a:rPr lang="en-US" dirty="0" smtClean="0"/>
              <a:t>O</a:t>
            </a:r>
            <a:r>
              <a:rPr lang="en-US" baseline="-25000" dirty="0" smtClean="0"/>
              <a:t>6 </a:t>
            </a:r>
            <a:r>
              <a:rPr lang="en-US" dirty="0" smtClean="0"/>
              <a:t>+ 6 O</a:t>
            </a:r>
            <a:r>
              <a:rPr lang="en-US" baseline="-25000" dirty="0" smtClean="0"/>
              <a:t>2</a:t>
            </a:r>
            <a:r>
              <a:rPr lang="en-US" dirty="0" smtClean="0"/>
              <a:t> </a:t>
            </a:r>
            <a:r>
              <a:rPr lang="en-US" dirty="0" smtClean="0">
                <a:sym typeface="Wingdings" pitchFamily="2" charset="2"/>
              </a:rPr>
              <a:t> 6 CO</a:t>
            </a:r>
            <a:r>
              <a:rPr lang="en-US" baseline="-25000" dirty="0" smtClean="0">
                <a:sym typeface="Wingdings" pitchFamily="2" charset="2"/>
              </a:rPr>
              <a:t>2</a:t>
            </a:r>
            <a:r>
              <a:rPr lang="en-US" dirty="0" smtClean="0">
                <a:sym typeface="Wingdings" pitchFamily="2" charset="2"/>
              </a:rPr>
              <a:t> + 6 H</a:t>
            </a:r>
            <a:r>
              <a:rPr lang="en-US" baseline="-25000" dirty="0" smtClean="0">
                <a:sym typeface="Wingdings" pitchFamily="2" charset="2"/>
              </a:rPr>
              <a:t>2</a:t>
            </a:r>
            <a:r>
              <a:rPr lang="en-US" dirty="0" smtClean="0">
                <a:sym typeface="Wingdings" pitchFamily="2" charset="2"/>
              </a:rPr>
              <a:t>O + energy</a:t>
            </a:r>
          </a:p>
          <a:p>
            <a:r>
              <a:rPr lang="en-US" dirty="0" smtClean="0">
                <a:sym typeface="Wingdings" pitchFamily="2" charset="2"/>
              </a:rPr>
              <a:t>Glucose and oxygen react to form carbon dioxide and water and energy</a:t>
            </a:r>
          </a:p>
          <a:p>
            <a:r>
              <a:rPr lang="en-US" dirty="0" smtClean="0">
                <a:sym typeface="Wingdings" pitchFamily="2" charset="2"/>
              </a:rPr>
              <a:t>We breathe in oxygen because we need it for the reaction to occur</a:t>
            </a:r>
          </a:p>
          <a:p>
            <a:r>
              <a:rPr lang="en-US" dirty="0" smtClean="0">
                <a:sym typeface="Wingdings" pitchFamily="2" charset="2"/>
              </a:rPr>
              <a:t>We breathe out carbon dioxide because it is a byproduct of the reaction</a:t>
            </a:r>
            <a:endParaRPr lang="en-US" dirty="0"/>
          </a:p>
        </p:txBody>
      </p:sp>
    </p:spTree>
    <p:extLst>
      <p:ext uri="{BB962C8B-B14F-4D97-AF65-F5344CB8AC3E}">
        <p14:creationId xmlns:p14="http://schemas.microsoft.com/office/powerpoint/2010/main" val="158229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91600" cy="1981200"/>
          </a:xfrm>
        </p:spPr>
        <p:txBody>
          <a:bodyPr>
            <a:normAutofit fontScale="90000"/>
          </a:bodyPr>
          <a:lstStyle/>
          <a:p>
            <a:r>
              <a:rPr lang="en-US" b="1" dirty="0" smtClean="0"/>
              <a:t>In what way does the need for iodine or iron in your diet differ from your need for calcium or phosphorous?</a:t>
            </a:r>
            <a:endParaRPr lang="en-US" b="1" dirty="0"/>
          </a:p>
        </p:txBody>
      </p:sp>
      <p:sp>
        <p:nvSpPr>
          <p:cNvPr id="3" name="Content Placeholder 2"/>
          <p:cNvSpPr>
            <a:spLocks noGrp="1"/>
          </p:cNvSpPr>
          <p:nvPr>
            <p:ph idx="1"/>
          </p:nvPr>
        </p:nvSpPr>
        <p:spPr>
          <a:xfrm>
            <a:off x="76200" y="2362200"/>
            <a:ext cx="8991600" cy="4114800"/>
          </a:xfrm>
        </p:spPr>
        <p:txBody>
          <a:bodyPr/>
          <a:lstStyle/>
          <a:p>
            <a:r>
              <a:rPr lang="en-US" dirty="0" smtClean="0"/>
              <a:t>Iodine is needed for a thyroid hormone</a:t>
            </a:r>
          </a:p>
          <a:p>
            <a:r>
              <a:rPr lang="en-US" dirty="0" smtClean="0"/>
              <a:t>Iron is needed for hemoglobin.</a:t>
            </a:r>
          </a:p>
          <a:p>
            <a:r>
              <a:rPr lang="en-US" dirty="0" smtClean="0"/>
              <a:t>Both of the above are trace elements and are needed in only minute portions.</a:t>
            </a:r>
          </a:p>
          <a:p>
            <a:r>
              <a:rPr lang="en-US" dirty="0" smtClean="0"/>
              <a:t>Calcium and phosphorous are found in bones and teeth and are needed in greater quantities</a:t>
            </a:r>
            <a:endParaRPr lang="en-US" dirty="0"/>
          </a:p>
        </p:txBody>
      </p:sp>
    </p:spTree>
    <p:extLst>
      <p:ext uri="{BB962C8B-B14F-4D97-AF65-F5344CB8AC3E}">
        <p14:creationId xmlns:p14="http://schemas.microsoft.com/office/powerpoint/2010/main" val="504155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1828800"/>
          </a:xfrm>
        </p:spPr>
        <p:txBody>
          <a:bodyPr>
            <a:normAutofit fontScale="90000"/>
          </a:bodyPr>
          <a:lstStyle/>
          <a:p>
            <a:r>
              <a:rPr lang="en-US" b="1" dirty="0" smtClean="0"/>
              <a:t>Draw the electron shells for neon and argon. Why are these elements chemically unreactive?</a:t>
            </a:r>
            <a:endParaRPr lang="en-US" b="1" dirty="0"/>
          </a:p>
        </p:txBody>
      </p:sp>
      <p:sp>
        <p:nvSpPr>
          <p:cNvPr id="3" name="Content Placeholder 2"/>
          <p:cNvSpPr>
            <a:spLocks noGrp="1"/>
          </p:cNvSpPr>
          <p:nvPr>
            <p:ph idx="1"/>
          </p:nvPr>
        </p:nvSpPr>
        <p:spPr>
          <a:xfrm>
            <a:off x="457200" y="2057400"/>
            <a:ext cx="8229600" cy="4068763"/>
          </a:xfrm>
        </p:spPr>
        <p:txBody>
          <a:bodyPr/>
          <a:lstStyle/>
          <a:p>
            <a:r>
              <a:rPr lang="en-US" dirty="0" smtClean="0"/>
              <a:t>They have complete valence shells</a:t>
            </a:r>
          </a:p>
          <a:p>
            <a:r>
              <a:rPr lang="en-US" dirty="0" smtClean="0">
                <a:solidFill>
                  <a:srgbClr val="FF0000"/>
                </a:solidFill>
              </a:rPr>
              <a:t>I think you can draw these. They have full shells.</a:t>
            </a:r>
            <a:endParaRPr lang="en-US" dirty="0">
              <a:solidFill>
                <a:srgbClr val="FF0000"/>
              </a:solidFill>
            </a:endParaRPr>
          </a:p>
        </p:txBody>
      </p:sp>
    </p:spTree>
    <p:extLst>
      <p:ext uri="{BB962C8B-B14F-4D97-AF65-F5344CB8AC3E}">
        <p14:creationId xmlns:p14="http://schemas.microsoft.com/office/powerpoint/2010/main" val="2161930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2590800"/>
          </a:xfrm>
        </p:spPr>
        <p:txBody>
          <a:bodyPr>
            <a:normAutofit fontScale="90000"/>
          </a:bodyPr>
          <a:lstStyle/>
          <a:p>
            <a:r>
              <a:rPr lang="en-US" b="1" dirty="0" smtClean="0"/>
              <a:t>In terms of electron sharing between atoms, compare nonpolar covalent bonds, polar covalent bonds, and the formation of ions. </a:t>
            </a:r>
            <a:endParaRPr lang="en-US" b="1" dirty="0"/>
          </a:p>
        </p:txBody>
      </p:sp>
      <p:sp>
        <p:nvSpPr>
          <p:cNvPr id="3" name="Content Placeholder 2"/>
          <p:cNvSpPr>
            <a:spLocks noGrp="1"/>
          </p:cNvSpPr>
          <p:nvPr>
            <p:ph idx="1"/>
          </p:nvPr>
        </p:nvSpPr>
        <p:spPr>
          <a:xfrm>
            <a:off x="457200" y="2895600"/>
            <a:ext cx="8229600" cy="3810000"/>
          </a:xfrm>
        </p:spPr>
        <p:txBody>
          <a:bodyPr/>
          <a:lstStyle/>
          <a:p>
            <a:r>
              <a:rPr lang="en-US" dirty="0" smtClean="0"/>
              <a:t>Electrons are shared equally</a:t>
            </a:r>
          </a:p>
          <a:p>
            <a:pPr lvl="1"/>
            <a:r>
              <a:rPr lang="en-US" dirty="0" smtClean="0">
                <a:solidFill>
                  <a:srgbClr val="FF0000"/>
                </a:solidFill>
              </a:rPr>
              <a:t>An equal tug of war</a:t>
            </a:r>
          </a:p>
          <a:p>
            <a:r>
              <a:rPr lang="en-US" dirty="0" smtClean="0"/>
              <a:t>Electrons are shared unequally</a:t>
            </a:r>
          </a:p>
          <a:p>
            <a:pPr lvl="1"/>
            <a:r>
              <a:rPr lang="en-US" dirty="0" smtClean="0">
                <a:solidFill>
                  <a:srgbClr val="FF0000"/>
                </a:solidFill>
              </a:rPr>
              <a:t>A tug of war where a “bigger” atom wins</a:t>
            </a:r>
          </a:p>
          <a:p>
            <a:pPr lvl="1"/>
            <a:r>
              <a:rPr lang="en-US" dirty="0" smtClean="0">
                <a:solidFill>
                  <a:srgbClr val="FF0000"/>
                </a:solidFill>
              </a:rPr>
              <a:t>A bigger atom is more electronegative</a:t>
            </a:r>
          </a:p>
          <a:p>
            <a:r>
              <a:rPr lang="en-US" dirty="0" smtClean="0"/>
              <a:t>Electrons are transferred</a:t>
            </a:r>
          </a:p>
          <a:p>
            <a:pPr lvl="1"/>
            <a:r>
              <a:rPr lang="en-US" dirty="0" smtClean="0">
                <a:solidFill>
                  <a:srgbClr val="FF0000"/>
                </a:solidFill>
              </a:rPr>
              <a:t>Gained or lost and can involve more than one</a:t>
            </a:r>
            <a:endParaRPr lang="en-US" dirty="0">
              <a:solidFill>
                <a:srgbClr val="FF0000"/>
              </a:solidFill>
            </a:endParaRPr>
          </a:p>
        </p:txBody>
      </p:sp>
    </p:spTree>
    <p:extLst>
      <p:ext uri="{BB962C8B-B14F-4D97-AF65-F5344CB8AC3E}">
        <p14:creationId xmlns:p14="http://schemas.microsoft.com/office/powerpoint/2010/main" val="1433708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2286000"/>
          </a:xfrm>
        </p:spPr>
        <p:txBody>
          <a:bodyPr>
            <a:normAutofit fontScale="90000"/>
          </a:bodyPr>
          <a:lstStyle/>
          <a:p>
            <a:r>
              <a:rPr lang="en-US" b="1" dirty="0" smtClean="0"/>
              <a:t>What would happen to the concentration of products if more reactants were added to a reaction that was in chemical </a:t>
            </a:r>
            <a:r>
              <a:rPr lang="en-US" b="1" dirty="0" err="1" smtClean="0"/>
              <a:t>equalibrium</a:t>
            </a:r>
            <a:r>
              <a:rPr lang="en-US" b="1" dirty="0" smtClean="0"/>
              <a:t>?</a:t>
            </a:r>
            <a:endParaRPr lang="en-US" b="1" dirty="0"/>
          </a:p>
        </p:txBody>
      </p:sp>
      <p:sp>
        <p:nvSpPr>
          <p:cNvPr id="3" name="Content Placeholder 2"/>
          <p:cNvSpPr>
            <a:spLocks noGrp="1"/>
          </p:cNvSpPr>
          <p:nvPr>
            <p:ph idx="1"/>
          </p:nvPr>
        </p:nvSpPr>
        <p:spPr>
          <a:xfrm>
            <a:off x="457200" y="2819400"/>
            <a:ext cx="8229600" cy="3306763"/>
          </a:xfrm>
        </p:spPr>
        <p:txBody>
          <a:bodyPr>
            <a:normAutofit fontScale="92500" lnSpcReduction="10000"/>
          </a:bodyPr>
          <a:lstStyle/>
          <a:p>
            <a:r>
              <a:rPr lang="en-US" dirty="0" smtClean="0"/>
              <a:t>The concentration of products would increase because the reactants would produce more products.</a:t>
            </a:r>
          </a:p>
          <a:p>
            <a:r>
              <a:rPr lang="en-US" dirty="0" smtClean="0">
                <a:solidFill>
                  <a:srgbClr val="FF0000"/>
                </a:solidFill>
              </a:rPr>
              <a:t>If there is more on the left, it would proceed to the right.</a:t>
            </a:r>
          </a:p>
          <a:p>
            <a:endParaRPr lang="en-US" dirty="0"/>
          </a:p>
          <a:p>
            <a:r>
              <a:rPr lang="en-US" dirty="0" smtClean="0"/>
              <a:t>Continued on next slide</a:t>
            </a:r>
          </a:p>
          <a:p>
            <a:pPr marL="0" indent="0">
              <a:buNone/>
            </a:pPr>
            <a:endParaRPr lang="en-US" dirty="0" smtClean="0"/>
          </a:p>
          <a:p>
            <a:endParaRPr lang="en-US" dirty="0"/>
          </a:p>
        </p:txBody>
      </p:sp>
    </p:spTree>
    <p:extLst>
      <p:ext uri="{BB962C8B-B14F-4D97-AF65-F5344CB8AC3E}">
        <p14:creationId xmlns:p14="http://schemas.microsoft.com/office/powerpoint/2010/main" val="96829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2.1   Question #1</a:t>
            </a:r>
            <a:endParaRPr lang="en-US" b="1" dirty="0"/>
          </a:p>
        </p:txBody>
      </p:sp>
      <p:sp>
        <p:nvSpPr>
          <p:cNvPr id="3" name="Content Placeholder 2"/>
          <p:cNvSpPr>
            <a:spLocks noGrp="1"/>
          </p:cNvSpPr>
          <p:nvPr>
            <p:ph idx="1"/>
          </p:nvPr>
        </p:nvSpPr>
        <p:spPr>
          <a:xfrm>
            <a:off x="0" y="1295400"/>
            <a:ext cx="9067800" cy="5562600"/>
          </a:xfrm>
        </p:spPr>
        <p:txBody>
          <a:bodyPr>
            <a:normAutofit/>
          </a:bodyPr>
          <a:lstStyle/>
          <a:p>
            <a:r>
              <a:rPr lang="en-US" dirty="0" smtClean="0"/>
              <a:t>We are able to eat the compound because it has different properties from that of a metal and a poisonous gas.</a:t>
            </a:r>
            <a:endParaRPr lang="en-US" dirty="0"/>
          </a:p>
          <a:p>
            <a:r>
              <a:rPr lang="en-US" dirty="0" smtClean="0">
                <a:solidFill>
                  <a:srgbClr val="FF0000"/>
                </a:solidFill>
              </a:rPr>
              <a:t>Remember, we are curious, we want to know the </a:t>
            </a:r>
            <a:r>
              <a:rPr lang="en-US" b="1" dirty="0" smtClean="0">
                <a:solidFill>
                  <a:srgbClr val="FF0000"/>
                </a:solidFill>
              </a:rPr>
              <a:t>properties that led to </a:t>
            </a:r>
            <a:r>
              <a:rPr lang="en-US" dirty="0" smtClean="0">
                <a:solidFill>
                  <a:srgbClr val="FF0000"/>
                </a:solidFill>
              </a:rPr>
              <a:t>what we are looking at and how it works. Also, how did we get to this point? In other words, we just don’t look at the car engine as a whole, we are going to break the engine down into its individual parts and study them. Then we will understand the engine better.</a:t>
            </a:r>
            <a:endParaRPr lang="en-US" dirty="0">
              <a:solidFill>
                <a:srgbClr val="FF0000"/>
              </a:solidFill>
            </a:endParaRPr>
          </a:p>
        </p:txBody>
      </p:sp>
    </p:spTree>
    <p:extLst>
      <p:ext uri="{BB962C8B-B14F-4D97-AF65-F5344CB8AC3E}">
        <p14:creationId xmlns:p14="http://schemas.microsoft.com/office/powerpoint/2010/main" val="1092899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would this addition affect the </a:t>
            </a:r>
            <a:r>
              <a:rPr lang="en-US" b="1" dirty="0" err="1" smtClean="0"/>
              <a:t>equalibrium</a:t>
            </a:r>
            <a:r>
              <a:rPr lang="en-US" b="1" dirty="0" smtClean="0"/>
              <a:t>? </a:t>
            </a:r>
            <a:endParaRPr lang="en-US" b="1" dirty="0"/>
          </a:p>
        </p:txBody>
      </p:sp>
      <p:sp>
        <p:nvSpPr>
          <p:cNvPr id="3" name="Content Placeholder 2"/>
          <p:cNvSpPr>
            <a:spLocks noGrp="1"/>
          </p:cNvSpPr>
          <p:nvPr>
            <p:ph idx="1"/>
          </p:nvPr>
        </p:nvSpPr>
        <p:spPr/>
        <p:txBody>
          <a:bodyPr/>
          <a:lstStyle/>
          <a:p>
            <a:r>
              <a:rPr lang="en-US" dirty="0" smtClean="0"/>
              <a:t>More products would only be made until an </a:t>
            </a:r>
            <a:r>
              <a:rPr lang="en-US" dirty="0" err="1" smtClean="0"/>
              <a:t>equalibrium</a:t>
            </a:r>
            <a:r>
              <a:rPr lang="en-US" dirty="0" smtClean="0"/>
              <a:t> is reached, again, then the forward and reverse reactions would occur at the same rate.</a:t>
            </a:r>
          </a:p>
          <a:p>
            <a:endParaRPr lang="en-US" dirty="0"/>
          </a:p>
          <a:p>
            <a:r>
              <a:rPr lang="en-US" dirty="0" smtClean="0">
                <a:solidFill>
                  <a:srgbClr val="FF0000"/>
                </a:solidFill>
              </a:rPr>
              <a:t>Remember, diffusion never stops either. Stuff is always moving, unless it is absolute zero</a:t>
            </a:r>
            <a:r>
              <a:rPr lang="en-US" dirty="0" smtClean="0"/>
              <a:t>.</a:t>
            </a:r>
          </a:p>
          <a:p>
            <a:endParaRPr lang="en-US" dirty="0"/>
          </a:p>
        </p:txBody>
      </p:sp>
    </p:spTree>
    <p:extLst>
      <p:ext uri="{BB962C8B-B14F-4D97-AF65-F5344CB8AC3E}">
        <p14:creationId xmlns:p14="http://schemas.microsoft.com/office/powerpoint/2010/main" val="282723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next section is…………..</a:t>
            </a:r>
            <a:endParaRPr lang="en-US" b="1" dirty="0"/>
          </a:p>
        </p:txBody>
      </p:sp>
      <p:sp>
        <p:nvSpPr>
          <p:cNvPr id="3" name="Content Placeholder 2"/>
          <p:cNvSpPr>
            <a:spLocks noGrp="1"/>
          </p:cNvSpPr>
          <p:nvPr>
            <p:ph idx="1"/>
          </p:nvPr>
        </p:nvSpPr>
        <p:spPr/>
        <p:txBody>
          <a:bodyPr/>
          <a:lstStyle/>
          <a:p>
            <a:r>
              <a:rPr lang="en-US" dirty="0" smtClean="0"/>
              <a:t>Ch. 2 Test your understanding</a:t>
            </a:r>
            <a:endParaRPr lang="en-US" dirty="0"/>
          </a:p>
        </p:txBody>
      </p:sp>
    </p:spTree>
    <p:extLst>
      <p:ext uri="{BB962C8B-B14F-4D97-AF65-F5344CB8AC3E}">
        <p14:creationId xmlns:p14="http://schemas.microsoft.com/office/powerpoint/2010/main" val="325294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#1</a:t>
            </a:r>
            <a:endParaRPr lang="en-US" b="1" dirty="0"/>
          </a:p>
        </p:txBody>
      </p:sp>
      <p:sp>
        <p:nvSpPr>
          <p:cNvPr id="3" name="Content Placeholder 2"/>
          <p:cNvSpPr>
            <a:spLocks noGrp="1"/>
          </p:cNvSpPr>
          <p:nvPr>
            <p:ph idx="1"/>
          </p:nvPr>
        </p:nvSpPr>
        <p:spPr/>
        <p:txBody>
          <a:bodyPr/>
          <a:lstStyle/>
          <a:p>
            <a:r>
              <a:rPr lang="en-US" dirty="0" smtClean="0"/>
              <a:t>A</a:t>
            </a:r>
          </a:p>
          <a:p>
            <a:endParaRPr lang="en-US" dirty="0"/>
          </a:p>
          <a:p>
            <a:r>
              <a:rPr lang="en-US" dirty="0" smtClean="0">
                <a:solidFill>
                  <a:srgbClr val="FF0000"/>
                </a:solidFill>
              </a:rPr>
              <a:t>Easy question</a:t>
            </a:r>
            <a:endParaRPr lang="en-US" dirty="0">
              <a:solidFill>
                <a:srgbClr val="FF0000"/>
              </a:solidFill>
            </a:endParaRPr>
          </a:p>
        </p:txBody>
      </p:sp>
    </p:spTree>
    <p:extLst>
      <p:ext uri="{BB962C8B-B14F-4D97-AF65-F5344CB8AC3E}">
        <p14:creationId xmlns:p14="http://schemas.microsoft.com/office/powerpoint/2010/main" val="3861854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#2</a:t>
            </a:r>
            <a:endParaRPr lang="en-US" b="1" dirty="0"/>
          </a:p>
        </p:txBody>
      </p:sp>
      <p:sp>
        <p:nvSpPr>
          <p:cNvPr id="3" name="Content Placeholder 2"/>
          <p:cNvSpPr>
            <a:spLocks noGrp="1"/>
          </p:cNvSpPr>
          <p:nvPr>
            <p:ph idx="1"/>
          </p:nvPr>
        </p:nvSpPr>
        <p:spPr/>
        <p:txBody>
          <a:bodyPr/>
          <a:lstStyle/>
          <a:p>
            <a:r>
              <a:rPr lang="en-US" dirty="0" smtClean="0"/>
              <a:t>E</a:t>
            </a:r>
          </a:p>
          <a:p>
            <a:endParaRPr lang="en-US" dirty="0"/>
          </a:p>
          <a:p>
            <a:r>
              <a:rPr lang="en-US" dirty="0" smtClean="0">
                <a:solidFill>
                  <a:srgbClr val="FF0000"/>
                </a:solidFill>
              </a:rPr>
              <a:t>Change the number of protons, then it isn’t P anymore. Change the numbers of electrons, then it is an ion. Isotopes deal with varying neutrons.</a:t>
            </a:r>
            <a:endParaRPr lang="en-US" dirty="0">
              <a:solidFill>
                <a:srgbClr val="FF0000"/>
              </a:solidFill>
            </a:endParaRPr>
          </a:p>
        </p:txBody>
      </p:sp>
    </p:spTree>
    <p:extLst>
      <p:ext uri="{BB962C8B-B14F-4D97-AF65-F5344CB8AC3E}">
        <p14:creationId xmlns:p14="http://schemas.microsoft.com/office/powerpoint/2010/main" val="1723516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#3</a:t>
            </a:r>
            <a:endParaRPr lang="en-US" b="1" dirty="0"/>
          </a:p>
        </p:txBody>
      </p:sp>
      <p:sp>
        <p:nvSpPr>
          <p:cNvPr id="3" name="Content Placeholder 2"/>
          <p:cNvSpPr>
            <a:spLocks noGrp="1"/>
          </p:cNvSpPr>
          <p:nvPr>
            <p:ph idx="1"/>
          </p:nvPr>
        </p:nvSpPr>
        <p:spPr/>
        <p:txBody>
          <a:bodyPr/>
          <a:lstStyle/>
          <a:p>
            <a:r>
              <a:rPr lang="en-US" dirty="0" smtClean="0"/>
              <a:t>B</a:t>
            </a:r>
          </a:p>
          <a:p>
            <a:endParaRPr lang="en-US" dirty="0"/>
          </a:p>
          <a:p>
            <a:r>
              <a:rPr lang="en-US" dirty="0" smtClean="0">
                <a:solidFill>
                  <a:srgbClr val="FF0000"/>
                </a:solidFill>
              </a:rPr>
              <a:t>Atoms would like to have a full outer shell. That is why chemical bonding involves e-. </a:t>
            </a:r>
            <a:endParaRPr lang="en-US" dirty="0">
              <a:solidFill>
                <a:srgbClr val="FF0000"/>
              </a:solidFill>
            </a:endParaRPr>
          </a:p>
        </p:txBody>
      </p:sp>
    </p:spTree>
    <p:extLst>
      <p:ext uri="{BB962C8B-B14F-4D97-AF65-F5344CB8AC3E}">
        <p14:creationId xmlns:p14="http://schemas.microsoft.com/office/powerpoint/2010/main" val="2048895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#4</a:t>
            </a:r>
            <a:endParaRPr lang="en-US" b="1" dirty="0"/>
          </a:p>
        </p:txBody>
      </p:sp>
      <p:sp>
        <p:nvSpPr>
          <p:cNvPr id="3" name="Content Placeholder 2"/>
          <p:cNvSpPr>
            <a:spLocks noGrp="1"/>
          </p:cNvSpPr>
          <p:nvPr>
            <p:ph idx="1"/>
          </p:nvPr>
        </p:nvSpPr>
        <p:spPr/>
        <p:txBody>
          <a:bodyPr/>
          <a:lstStyle/>
          <a:p>
            <a:r>
              <a:rPr lang="en-US" dirty="0" smtClean="0"/>
              <a:t>A</a:t>
            </a:r>
          </a:p>
          <a:p>
            <a:endParaRPr lang="en-US" dirty="0"/>
          </a:p>
          <a:p>
            <a:r>
              <a:rPr lang="en-US" dirty="0" smtClean="0">
                <a:solidFill>
                  <a:srgbClr val="FF0000"/>
                </a:solidFill>
              </a:rPr>
              <a:t>Anions are negative ions. You would need more negative particles than positive particles, so you need more electrons than protons.</a:t>
            </a:r>
            <a:endParaRPr lang="en-US" dirty="0">
              <a:solidFill>
                <a:srgbClr val="FF0000"/>
              </a:solidFill>
            </a:endParaRPr>
          </a:p>
        </p:txBody>
      </p:sp>
    </p:spTree>
    <p:extLst>
      <p:ext uri="{BB962C8B-B14F-4D97-AF65-F5344CB8AC3E}">
        <p14:creationId xmlns:p14="http://schemas.microsoft.com/office/powerpoint/2010/main" val="3323490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#5</a:t>
            </a:r>
            <a:endParaRPr lang="en-US" b="1" dirty="0"/>
          </a:p>
        </p:txBody>
      </p:sp>
      <p:sp>
        <p:nvSpPr>
          <p:cNvPr id="3" name="Content Placeholder 2"/>
          <p:cNvSpPr>
            <a:spLocks noGrp="1"/>
          </p:cNvSpPr>
          <p:nvPr>
            <p:ph idx="1"/>
          </p:nvPr>
        </p:nvSpPr>
        <p:spPr/>
        <p:txBody>
          <a:bodyPr/>
          <a:lstStyle/>
          <a:p>
            <a:r>
              <a:rPr lang="en-US" dirty="0" smtClean="0"/>
              <a:t>D</a:t>
            </a:r>
          </a:p>
          <a:p>
            <a:endParaRPr lang="en-US" dirty="0"/>
          </a:p>
          <a:p>
            <a:r>
              <a:rPr lang="en-US" dirty="0" smtClean="0">
                <a:solidFill>
                  <a:srgbClr val="FF0000"/>
                </a:solidFill>
              </a:rPr>
              <a:t>Easy question</a:t>
            </a:r>
            <a:endParaRPr lang="en-US" dirty="0">
              <a:solidFill>
                <a:srgbClr val="FF0000"/>
              </a:solidFill>
            </a:endParaRPr>
          </a:p>
        </p:txBody>
      </p:sp>
    </p:spTree>
    <p:extLst>
      <p:ext uri="{BB962C8B-B14F-4D97-AF65-F5344CB8AC3E}">
        <p14:creationId xmlns:p14="http://schemas.microsoft.com/office/powerpoint/2010/main" val="3399173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#6</a:t>
            </a:r>
            <a:endParaRPr lang="en-US" b="1" dirty="0"/>
          </a:p>
        </p:txBody>
      </p:sp>
      <p:sp>
        <p:nvSpPr>
          <p:cNvPr id="3" name="Content Placeholder 2"/>
          <p:cNvSpPr>
            <a:spLocks noGrp="1"/>
          </p:cNvSpPr>
          <p:nvPr>
            <p:ph idx="1"/>
          </p:nvPr>
        </p:nvSpPr>
        <p:spPr/>
        <p:txBody>
          <a:bodyPr/>
          <a:lstStyle/>
          <a:p>
            <a:r>
              <a:rPr lang="en-US" dirty="0" smtClean="0"/>
              <a:t>B</a:t>
            </a:r>
          </a:p>
          <a:p>
            <a:endParaRPr lang="en-US" dirty="0"/>
          </a:p>
          <a:p>
            <a:r>
              <a:rPr lang="en-US" dirty="0" smtClean="0">
                <a:solidFill>
                  <a:srgbClr val="FF0000"/>
                </a:solidFill>
              </a:rPr>
              <a:t>If it is oxygen, it has to have 8 protons. If the atomic mass number is 18 then it tells me I have 10 neutrons (18-8=10). If there is 8 protons an electrically neutral atom would have an equal number of e-, 8 of them. So I am thinking 8p, 10n, 8e</a:t>
            </a:r>
            <a:endParaRPr lang="en-US" dirty="0">
              <a:solidFill>
                <a:srgbClr val="FF0000"/>
              </a:solidFill>
            </a:endParaRPr>
          </a:p>
        </p:txBody>
      </p:sp>
    </p:spTree>
    <p:extLst>
      <p:ext uri="{BB962C8B-B14F-4D97-AF65-F5344CB8AC3E}">
        <p14:creationId xmlns:p14="http://schemas.microsoft.com/office/powerpoint/2010/main" val="1005759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#7</a:t>
            </a:r>
            <a:endParaRPr lang="en-US" b="1" dirty="0"/>
          </a:p>
        </p:txBody>
      </p:sp>
      <p:sp>
        <p:nvSpPr>
          <p:cNvPr id="3" name="Content Placeholder 2"/>
          <p:cNvSpPr>
            <a:spLocks noGrp="1"/>
          </p:cNvSpPr>
          <p:nvPr>
            <p:ph idx="1"/>
          </p:nvPr>
        </p:nvSpPr>
        <p:spPr/>
        <p:txBody>
          <a:bodyPr/>
          <a:lstStyle/>
          <a:p>
            <a:r>
              <a:rPr lang="en-US" dirty="0" smtClean="0"/>
              <a:t>C</a:t>
            </a:r>
          </a:p>
          <a:p>
            <a:endParaRPr lang="en-US" dirty="0"/>
          </a:p>
          <a:p>
            <a:r>
              <a:rPr lang="en-US" dirty="0" err="1" smtClean="0">
                <a:solidFill>
                  <a:srgbClr val="FF0000"/>
                </a:solidFill>
              </a:rPr>
              <a:t>Sulfer</a:t>
            </a:r>
            <a:r>
              <a:rPr lang="en-US" dirty="0" smtClean="0">
                <a:solidFill>
                  <a:srgbClr val="FF0000"/>
                </a:solidFill>
              </a:rPr>
              <a:t> has 16 protons, 2 in the first shell, 8 in the second shell, 6 in the third shell. If I get two more it would satisfy the octet rule. I can get 2 e- from 2 H. Therefore H</a:t>
            </a:r>
            <a:r>
              <a:rPr lang="en-US" baseline="-25000" dirty="0" smtClean="0">
                <a:solidFill>
                  <a:srgbClr val="FF0000"/>
                </a:solidFill>
              </a:rPr>
              <a:t>2</a:t>
            </a:r>
            <a:r>
              <a:rPr lang="en-US" dirty="0" smtClean="0">
                <a:solidFill>
                  <a:srgbClr val="FF0000"/>
                </a:solidFill>
              </a:rPr>
              <a:t>S.</a:t>
            </a:r>
            <a:endParaRPr lang="en-US" dirty="0">
              <a:solidFill>
                <a:srgbClr val="FF0000"/>
              </a:solidFill>
            </a:endParaRPr>
          </a:p>
        </p:txBody>
      </p:sp>
    </p:spTree>
    <p:extLst>
      <p:ext uri="{BB962C8B-B14F-4D97-AF65-F5344CB8AC3E}">
        <p14:creationId xmlns:p14="http://schemas.microsoft.com/office/powerpoint/2010/main" val="3536339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#8</a:t>
            </a:r>
            <a:endParaRPr lang="en-US" b="1" dirty="0"/>
          </a:p>
        </p:txBody>
      </p:sp>
      <p:sp>
        <p:nvSpPr>
          <p:cNvPr id="3" name="Content Placeholder 2"/>
          <p:cNvSpPr>
            <a:spLocks noGrp="1"/>
          </p:cNvSpPr>
          <p:nvPr>
            <p:ph idx="1"/>
          </p:nvPr>
        </p:nvSpPr>
        <p:spPr/>
        <p:txBody>
          <a:bodyPr/>
          <a:lstStyle/>
          <a:p>
            <a:r>
              <a:rPr lang="en-US" dirty="0" smtClean="0"/>
              <a:t>E</a:t>
            </a:r>
          </a:p>
          <a:p>
            <a:endParaRPr lang="en-US" dirty="0"/>
          </a:p>
          <a:p>
            <a:r>
              <a:rPr lang="en-US" dirty="0" smtClean="0">
                <a:solidFill>
                  <a:srgbClr val="FF0000"/>
                </a:solidFill>
              </a:rPr>
              <a:t>Easy to do. Just have to count them out.</a:t>
            </a:r>
            <a:endParaRPr lang="en-US" dirty="0">
              <a:solidFill>
                <a:srgbClr val="FF0000"/>
              </a:solidFill>
            </a:endParaRPr>
          </a:p>
        </p:txBody>
      </p:sp>
    </p:spTree>
    <p:extLst>
      <p:ext uri="{BB962C8B-B14F-4D97-AF65-F5344CB8AC3E}">
        <p14:creationId xmlns:p14="http://schemas.microsoft.com/office/powerpoint/2010/main" val="419952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2.1 Question #2</a:t>
            </a:r>
            <a:endParaRPr lang="en-US" b="1" dirty="0"/>
          </a:p>
        </p:txBody>
      </p:sp>
      <p:sp>
        <p:nvSpPr>
          <p:cNvPr id="3" name="Content Placeholder 2"/>
          <p:cNvSpPr>
            <a:spLocks noGrp="1"/>
          </p:cNvSpPr>
          <p:nvPr>
            <p:ph idx="1"/>
          </p:nvPr>
        </p:nvSpPr>
        <p:spPr>
          <a:xfrm>
            <a:off x="76200" y="1600200"/>
            <a:ext cx="8991600" cy="4525963"/>
          </a:xfrm>
        </p:spPr>
        <p:txBody>
          <a:bodyPr/>
          <a:lstStyle/>
          <a:p>
            <a:r>
              <a:rPr lang="en-US" dirty="0" smtClean="0"/>
              <a:t>Yes</a:t>
            </a:r>
          </a:p>
          <a:p>
            <a:r>
              <a:rPr lang="en-US" dirty="0" smtClean="0"/>
              <a:t>An organism requires trace elements, even in small amounts, otherwise it would have issues.</a:t>
            </a:r>
          </a:p>
          <a:p>
            <a:r>
              <a:rPr lang="en-US" dirty="0" smtClean="0">
                <a:solidFill>
                  <a:srgbClr val="FF0000"/>
                </a:solidFill>
              </a:rPr>
              <a:t>Trick question. We think of the essential elements as the major elements, H, O, N, C, K, </a:t>
            </a:r>
            <a:r>
              <a:rPr lang="en-US" dirty="0" err="1" smtClean="0">
                <a:solidFill>
                  <a:srgbClr val="FF0000"/>
                </a:solidFill>
              </a:rPr>
              <a:t>Ca</a:t>
            </a:r>
            <a:r>
              <a:rPr lang="en-US" dirty="0" smtClean="0">
                <a:solidFill>
                  <a:srgbClr val="FF0000"/>
                </a:solidFill>
              </a:rPr>
              <a:t>, P, S. But we still need those trace elements to be “normal”, hence, they are essential.</a:t>
            </a:r>
          </a:p>
          <a:p>
            <a:endParaRPr lang="en-US" dirty="0"/>
          </a:p>
          <a:p>
            <a:endParaRPr lang="en-US" dirty="0"/>
          </a:p>
        </p:txBody>
      </p:sp>
    </p:spTree>
    <p:extLst>
      <p:ext uri="{BB962C8B-B14F-4D97-AF65-F5344CB8AC3E}">
        <p14:creationId xmlns:p14="http://schemas.microsoft.com/office/powerpoint/2010/main" val="2513559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#9</a:t>
            </a:r>
            <a:endParaRPr lang="en-US" b="1" dirty="0"/>
          </a:p>
        </p:txBody>
      </p:sp>
      <p:sp>
        <p:nvSpPr>
          <p:cNvPr id="3" name="Content Placeholder 2"/>
          <p:cNvSpPr>
            <a:spLocks noGrp="1"/>
          </p:cNvSpPr>
          <p:nvPr>
            <p:ph idx="1"/>
          </p:nvPr>
        </p:nvSpPr>
        <p:spPr/>
        <p:txBody>
          <a:bodyPr/>
          <a:lstStyle/>
          <a:p>
            <a:r>
              <a:rPr lang="en-US" dirty="0" smtClean="0">
                <a:solidFill>
                  <a:srgbClr val="FF0000"/>
                </a:solidFill>
              </a:rPr>
              <a:t>A. Carbon needs 4 e- not 3</a:t>
            </a:r>
          </a:p>
          <a:p>
            <a:r>
              <a:rPr lang="en-US" dirty="0" smtClean="0">
                <a:solidFill>
                  <a:srgbClr val="FF0000"/>
                </a:solidFill>
              </a:rPr>
              <a:t>B. Good molecule.</a:t>
            </a:r>
          </a:p>
          <a:p>
            <a:r>
              <a:rPr lang="en-US" dirty="0" smtClean="0">
                <a:solidFill>
                  <a:srgbClr val="FF0000"/>
                </a:solidFill>
              </a:rPr>
              <a:t>C. H has 1e-. It can’t form bonds with 2 atoms</a:t>
            </a:r>
          </a:p>
          <a:p>
            <a:r>
              <a:rPr lang="en-US" dirty="0" smtClean="0">
                <a:solidFill>
                  <a:srgbClr val="FF0000"/>
                </a:solidFill>
              </a:rPr>
              <a:t>D. O is incomplete. H does not have a double bond. N needs three not 4.</a:t>
            </a:r>
            <a:endParaRPr lang="en-US" dirty="0">
              <a:solidFill>
                <a:srgbClr val="FF0000"/>
              </a:solidFill>
            </a:endParaRPr>
          </a:p>
        </p:txBody>
      </p:sp>
    </p:spTree>
    <p:extLst>
      <p:ext uri="{BB962C8B-B14F-4D97-AF65-F5344CB8AC3E}">
        <p14:creationId xmlns:p14="http://schemas.microsoft.com/office/powerpoint/2010/main" val="3985207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#10</a:t>
            </a:r>
            <a:endParaRPr lang="en-US" b="1" dirty="0"/>
          </a:p>
        </p:txBody>
      </p:sp>
      <p:sp>
        <p:nvSpPr>
          <p:cNvPr id="3" name="Content Placeholder 2"/>
          <p:cNvSpPr>
            <a:spLocks noGrp="1"/>
          </p:cNvSpPr>
          <p:nvPr>
            <p:ph idx="1"/>
          </p:nvPr>
        </p:nvSpPr>
        <p:spPr/>
        <p:txBody>
          <a:bodyPr/>
          <a:lstStyle/>
          <a:p>
            <a:r>
              <a:rPr lang="en-US" dirty="0" smtClean="0"/>
              <a:t>You need to write what you think.</a:t>
            </a:r>
            <a:endParaRPr lang="en-US" dirty="0"/>
          </a:p>
        </p:txBody>
      </p:sp>
    </p:spTree>
    <p:extLst>
      <p:ext uri="{BB962C8B-B14F-4D97-AF65-F5344CB8AC3E}">
        <p14:creationId xmlns:p14="http://schemas.microsoft.com/office/powerpoint/2010/main" val="3853462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Question #11</a:t>
            </a:r>
            <a:endParaRPr lang="en-US" b="1" dirty="0"/>
          </a:p>
        </p:txBody>
      </p:sp>
      <p:sp>
        <p:nvSpPr>
          <p:cNvPr id="3" name="Content Placeholder 2"/>
          <p:cNvSpPr>
            <a:spLocks noGrp="1"/>
          </p:cNvSpPr>
          <p:nvPr>
            <p:ph idx="1"/>
          </p:nvPr>
        </p:nvSpPr>
        <p:spPr>
          <a:xfrm>
            <a:off x="0" y="1066800"/>
            <a:ext cx="9144000" cy="5059363"/>
          </a:xfrm>
        </p:spPr>
        <p:txBody>
          <a:bodyPr>
            <a:normAutofit lnSpcReduction="10000"/>
          </a:bodyPr>
          <a:lstStyle/>
          <a:p>
            <a:r>
              <a:rPr lang="en-US" dirty="0" smtClean="0"/>
              <a:t>Think about this question. I will ask you in class about it. How would you make up an experiment to test it?</a:t>
            </a:r>
          </a:p>
          <a:p>
            <a:r>
              <a:rPr lang="en-US" dirty="0" smtClean="0"/>
              <a:t>Better be able to use these</a:t>
            </a:r>
          </a:p>
          <a:p>
            <a:r>
              <a:rPr lang="en-US" dirty="0" smtClean="0"/>
              <a:t>What is your hypothesis?</a:t>
            </a:r>
          </a:p>
          <a:p>
            <a:r>
              <a:rPr lang="en-US" dirty="0" smtClean="0"/>
              <a:t>What is your prediction?</a:t>
            </a:r>
          </a:p>
          <a:p>
            <a:r>
              <a:rPr lang="en-US" dirty="0" smtClean="0"/>
              <a:t>How will you test it?</a:t>
            </a:r>
          </a:p>
          <a:p>
            <a:r>
              <a:rPr lang="en-US" dirty="0" smtClean="0"/>
              <a:t>What are the variables?</a:t>
            </a:r>
          </a:p>
          <a:p>
            <a:r>
              <a:rPr lang="en-US" dirty="0" smtClean="0"/>
              <a:t>What is the control group?</a:t>
            </a:r>
          </a:p>
          <a:p>
            <a:endParaRPr lang="en-US" dirty="0"/>
          </a:p>
        </p:txBody>
      </p:sp>
    </p:spTree>
    <p:extLst>
      <p:ext uri="{BB962C8B-B14F-4D97-AF65-F5344CB8AC3E}">
        <p14:creationId xmlns:p14="http://schemas.microsoft.com/office/powerpoint/2010/main" val="2079569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#12</a:t>
            </a:r>
            <a:endParaRPr lang="en-US" b="1" dirty="0"/>
          </a:p>
        </p:txBody>
      </p:sp>
      <p:sp>
        <p:nvSpPr>
          <p:cNvPr id="3" name="Content Placeholder 2"/>
          <p:cNvSpPr>
            <a:spLocks noGrp="1"/>
          </p:cNvSpPr>
          <p:nvPr>
            <p:ph idx="1"/>
          </p:nvPr>
        </p:nvSpPr>
        <p:spPr>
          <a:xfrm>
            <a:off x="0" y="1600200"/>
            <a:ext cx="9067800" cy="4525963"/>
          </a:xfrm>
        </p:spPr>
        <p:txBody>
          <a:bodyPr/>
          <a:lstStyle/>
          <a:p>
            <a:r>
              <a:rPr lang="en-US" dirty="0" smtClean="0"/>
              <a:t>Make it short and sweet. I might call on you in class to read your essay aloud. I am not worried about the length of the essay. I want quality! Now argue with the guy that said that and set him straight.</a:t>
            </a:r>
            <a:endParaRPr lang="en-US" dirty="0"/>
          </a:p>
        </p:txBody>
      </p:sp>
    </p:spTree>
    <p:extLst>
      <p:ext uri="{BB962C8B-B14F-4D97-AF65-F5344CB8AC3E}">
        <p14:creationId xmlns:p14="http://schemas.microsoft.com/office/powerpoint/2010/main" val="299705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2.1 Question #3</a:t>
            </a:r>
            <a:endParaRPr lang="en-US" b="1" dirty="0"/>
          </a:p>
        </p:txBody>
      </p:sp>
      <p:sp>
        <p:nvSpPr>
          <p:cNvPr id="3" name="Content Placeholder 2"/>
          <p:cNvSpPr>
            <a:spLocks noGrp="1"/>
          </p:cNvSpPr>
          <p:nvPr>
            <p:ph idx="1"/>
          </p:nvPr>
        </p:nvSpPr>
        <p:spPr>
          <a:xfrm>
            <a:off x="0" y="1600200"/>
            <a:ext cx="9067800" cy="4525963"/>
          </a:xfrm>
        </p:spPr>
        <p:txBody>
          <a:bodyPr>
            <a:normAutofit lnSpcReduction="10000"/>
          </a:bodyPr>
          <a:lstStyle/>
          <a:p>
            <a:r>
              <a:rPr lang="en-US" dirty="0" smtClean="0"/>
              <a:t>A person with an iron deficiency will probably show fatigue and other effects of a low oxygen level in the blood.</a:t>
            </a:r>
          </a:p>
          <a:p>
            <a:r>
              <a:rPr lang="en-US" dirty="0" smtClean="0"/>
              <a:t>Anemia </a:t>
            </a:r>
          </a:p>
          <a:p>
            <a:r>
              <a:rPr lang="en-US" dirty="0" smtClean="0">
                <a:solidFill>
                  <a:srgbClr val="FF0000"/>
                </a:solidFill>
              </a:rPr>
              <a:t>Iron is a red blood cell hemoglobin component that carries oxygen to our cells. If we are short on iron, we are short on hemoglobin. If we are short on hemoglobin, we can’t carry as much oxygen. If we can’t carry as much oxygen, we are tired.</a:t>
            </a:r>
            <a:endParaRPr lang="en-US" dirty="0">
              <a:solidFill>
                <a:srgbClr val="FF0000"/>
              </a:solidFill>
            </a:endParaRPr>
          </a:p>
        </p:txBody>
      </p:sp>
    </p:spTree>
    <p:extLst>
      <p:ext uri="{BB962C8B-B14F-4D97-AF65-F5344CB8AC3E}">
        <p14:creationId xmlns:p14="http://schemas.microsoft.com/office/powerpoint/2010/main" val="1889492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2.1 Question #4</a:t>
            </a:r>
            <a:endParaRPr lang="en-US" b="1" dirty="0"/>
          </a:p>
        </p:txBody>
      </p:sp>
      <p:sp>
        <p:nvSpPr>
          <p:cNvPr id="3" name="Content Placeholder 2"/>
          <p:cNvSpPr>
            <a:spLocks noGrp="1"/>
          </p:cNvSpPr>
          <p:nvPr>
            <p:ph idx="1"/>
          </p:nvPr>
        </p:nvSpPr>
        <p:spPr>
          <a:xfrm>
            <a:off x="0" y="1447800"/>
            <a:ext cx="9144000" cy="4953000"/>
          </a:xfrm>
        </p:spPr>
        <p:txBody>
          <a:bodyPr>
            <a:normAutofit lnSpcReduction="10000"/>
          </a:bodyPr>
          <a:lstStyle/>
          <a:p>
            <a:r>
              <a:rPr lang="en-US" dirty="0" smtClean="0"/>
              <a:t>Variant ancestral plants that could tolerate the toxic elements and could grow and reproduce in serpentine soils. </a:t>
            </a:r>
          </a:p>
          <a:p>
            <a:r>
              <a:rPr lang="en-US" dirty="0" smtClean="0"/>
              <a:t>The offspring of the variants would also vary, with those most capable of thriving under serpentine conditions growing best and reproducing most.</a:t>
            </a:r>
          </a:p>
          <a:p>
            <a:r>
              <a:rPr lang="en-US" dirty="0" smtClean="0"/>
              <a:t>Over many generations, this led to the serpentine species we see today.</a:t>
            </a:r>
          </a:p>
          <a:p>
            <a:r>
              <a:rPr lang="en-US" dirty="0" smtClean="0">
                <a:solidFill>
                  <a:srgbClr val="FF0000"/>
                </a:solidFill>
              </a:rPr>
              <a:t>Survival of the fittest. Those that survive pass on the genes to survive in that environment.</a:t>
            </a:r>
            <a:endParaRPr lang="en-US" dirty="0">
              <a:solidFill>
                <a:srgbClr val="FF0000"/>
              </a:solidFill>
            </a:endParaRPr>
          </a:p>
        </p:txBody>
      </p:sp>
    </p:spTree>
    <p:extLst>
      <p:ext uri="{BB962C8B-B14F-4D97-AF65-F5344CB8AC3E}">
        <p14:creationId xmlns:p14="http://schemas.microsoft.com/office/powerpoint/2010/main" val="1050213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2.2 Question #1</a:t>
            </a:r>
            <a:endParaRPr lang="en-US" b="1" dirty="0"/>
          </a:p>
        </p:txBody>
      </p:sp>
      <p:sp>
        <p:nvSpPr>
          <p:cNvPr id="3" name="Content Placeholder 2"/>
          <p:cNvSpPr>
            <a:spLocks noGrp="1"/>
          </p:cNvSpPr>
          <p:nvPr>
            <p:ph idx="1"/>
          </p:nvPr>
        </p:nvSpPr>
        <p:spPr/>
        <p:txBody>
          <a:bodyPr/>
          <a:lstStyle/>
          <a:p>
            <a:pPr marL="0" indent="0">
              <a:buNone/>
            </a:pPr>
            <a:r>
              <a:rPr lang="en-US" dirty="0" smtClean="0"/>
              <a:t>7</a:t>
            </a:r>
          </a:p>
          <a:p>
            <a:pPr marL="0" indent="0">
              <a:buNone/>
            </a:pPr>
            <a:r>
              <a:rPr lang="en-US" dirty="0" smtClean="0">
                <a:solidFill>
                  <a:srgbClr val="FF0000"/>
                </a:solidFill>
              </a:rPr>
              <a:t>I rounded it to the nearest whole number.</a:t>
            </a:r>
            <a:endParaRPr lang="en-US" dirty="0">
              <a:solidFill>
                <a:srgbClr val="FF0000"/>
              </a:solidFill>
            </a:endParaRPr>
          </a:p>
        </p:txBody>
      </p:sp>
    </p:spTree>
    <p:extLst>
      <p:ext uri="{BB962C8B-B14F-4D97-AF65-F5344CB8AC3E}">
        <p14:creationId xmlns:p14="http://schemas.microsoft.com/office/powerpoint/2010/main" val="3533856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2.2 Question #2</a:t>
            </a:r>
            <a:endParaRPr lang="en-US" b="1" dirty="0"/>
          </a:p>
        </p:txBody>
      </p:sp>
      <p:sp>
        <p:nvSpPr>
          <p:cNvPr id="3" name="Content Placeholder 2"/>
          <p:cNvSpPr>
            <a:spLocks noGrp="1"/>
          </p:cNvSpPr>
          <p:nvPr>
            <p:ph idx="1"/>
          </p:nvPr>
        </p:nvSpPr>
        <p:spPr/>
        <p:txBody>
          <a:bodyPr/>
          <a:lstStyle/>
          <a:p>
            <a:r>
              <a:rPr lang="en-US" dirty="0" smtClean="0"/>
              <a:t>15</a:t>
            </a:r>
          </a:p>
          <a:p>
            <a:r>
              <a:rPr lang="en-US" sz="5400" dirty="0"/>
              <a:t> </a:t>
            </a:r>
            <a:r>
              <a:rPr lang="en-US" sz="5400" dirty="0" smtClean="0"/>
              <a:t>   N</a:t>
            </a:r>
          </a:p>
          <a:p>
            <a:r>
              <a:rPr lang="en-US" dirty="0" smtClean="0"/>
              <a:t> 7</a:t>
            </a:r>
          </a:p>
          <a:p>
            <a:endParaRPr lang="en-US" dirty="0"/>
          </a:p>
          <a:p>
            <a:endParaRPr lang="en-US" dirty="0"/>
          </a:p>
        </p:txBody>
      </p:sp>
    </p:spTree>
    <p:extLst>
      <p:ext uri="{BB962C8B-B14F-4D97-AF65-F5344CB8AC3E}">
        <p14:creationId xmlns:p14="http://schemas.microsoft.com/office/powerpoint/2010/main" val="2871279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Concept Check 2.2 Question #3</a:t>
            </a:r>
            <a:endParaRPr lang="en-US" b="1" dirty="0"/>
          </a:p>
        </p:txBody>
      </p:sp>
      <p:sp>
        <p:nvSpPr>
          <p:cNvPr id="3" name="Content Placeholder 2"/>
          <p:cNvSpPr>
            <a:spLocks noGrp="1"/>
          </p:cNvSpPr>
          <p:nvPr>
            <p:ph idx="1"/>
          </p:nvPr>
        </p:nvSpPr>
        <p:spPr/>
        <p:txBody>
          <a:bodyPr/>
          <a:lstStyle/>
          <a:p>
            <a:r>
              <a:rPr lang="en-US" dirty="0" smtClean="0"/>
              <a:t>9 electrons</a:t>
            </a:r>
          </a:p>
          <a:p>
            <a:r>
              <a:rPr lang="en-US" dirty="0" smtClean="0"/>
              <a:t>2 electron shells</a:t>
            </a:r>
          </a:p>
          <a:p>
            <a:r>
              <a:rPr lang="en-US" dirty="0" smtClean="0"/>
              <a:t>1s (1</a:t>
            </a:r>
            <a:r>
              <a:rPr lang="en-US" baseline="30000" dirty="0" smtClean="0"/>
              <a:t>st</a:t>
            </a:r>
            <a:r>
              <a:rPr lang="en-US" dirty="0" smtClean="0"/>
              <a:t> shell), 2s, 2p</a:t>
            </a:r>
            <a:r>
              <a:rPr lang="en-US" baseline="-25000" dirty="0" smtClean="0"/>
              <a:t>x</a:t>
            </a:r>
            <a:r>
              <a:rPr lang="en-US" dirty="0" smtClean="0"/>
              <a:t>, 2p</a:t>
            </a:r>
            <a:r>
              <a:rPr lang="en-US" baseline="-25000" dirty="0" smtClean="0"/>
              <a:t>y</a:t>
            </a:r>
            <a:r>
              <a:rPr lang="en-US" dirty="0" smtClean="0"/>
              <a:t>, 2p</a:t>
            </a:r>
            <a:r>
              <a:rPr lang="en-US" baseline="-25000" dirty="0" smtClean="0"/>
              <a:t>z</a:t>
            </a:r>
            <a:r>
              <a:rPr lang="en-US" dirty="0" smtClean="0"/>
              <a:t> (2</a:t>
            </a:r>
            <a:r>
              <a:rPr lang="en-US" baseline="30000" dirty="0" smtClean="0"/>
              <a:t>nd</a:t>
            </a:r>
            <a:r>
              <a:rPr lang="en-US" dirty="0" smtClean="0"/>
              <a:t> shell)</a:t>
            </a:r>
          </a:p>
          <a:p>
            <a:r>
              <a:rPr lang="en-US" dirty="0" smtClean="0"/>
              <a:t>1 electron is needed to fill the valence shell</a:t>
            </a:r>
          </a:p>
          <a:p>
            <a:r>
              <a:rPr lang="en-US" dirty="0" smtClean="0">
                <a:solidFill>
                  <a:srgbClr val="FF0000"/>
                </a:solidFill>
              </a:rPr>
              <a:t>If it picks up one more electron, the 2</a:t>
            </a:r>
            <a:r>
              <a:rPr lang="en-US" baseline="30000" dirty="0" smtClean="0">
                <a:solidFill>
                  <a:srgbClr val="FF0000"/>
                </a:solidFill>
              </a:rPr>
              <a:t>nd</a:t>
            </a:r>
            <a:r>
              <a:rPr lang="en-US" dirty="0" smtClean="0">
                <a:solidFill>
                  <a:srgbClr val="FF0000"/>
                </a:solidFill>
              </a:rPr>
              <a:t> shell (Valence = outer shell) would be full.</a:t>
            </a:r>
            <a:endParaRPr lang="en-US" dirty="0">
              <a:solidFill>
                <a:srgbClr val="FF0000"/>
              </a:solidFill>
            </a:endParaRPr>
          </a:p>
        </p:txBody>
      </p:sp>
    </p:spTree>
    <p:extLst>
      <p:ext uri="{BB962C8B-B14F-4D97-AF65-F5344CB8AC3E}">
        <p14:creationId xmlns:p14="http://schemas.microsoft.com/office/powerpoint/2010/main" val="3163913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Check 2.2 Question #4</a:t>
            </a:r>
            <a:endParaRPr lang="en-US" b="1" dirty="0"/>
          </a:p>
        </p:txBody>
      </p:sp>
      <p:sp>
        <p:nvSpPr>
          <p:cNvPr id="3" name="Content Placeholder 2"/>
          <p:cNvSpPr>
            <a:spLocks noGrp="1"/>
          </p:cNvSpPr>
          <p:nvPr>
            <p:ph idx="1"/>
          </p:nvPr>
        </p:nvSpPr>
        <p:spPr/>
        <p:txBody>
          <a:bodyPr/>
          <a:lstStyle/>
          <a:p>
            <a:r>
              <a:rPr lang="en-US" dirty="0" smtClean="0"/>
              <a:t>The elements in a row all have the same number of electron shells.</a:t>
            </a:r>
          </a:p>
          <a:p>
            <a:r>
              <a:rPr lang="en-US" dirty="0" smtClean="0"/>
              <a:t>In a </a:t>
            </a:r>
            <a:r>
              <a:rPr lang="en-US" dirty="0" err="1" smtClean="0"/>
              <a:t>colomn</a:t>
            </a:r>
            <a:r>
              <a:rPr lang="en-US" dirty="0" smtClean="0"/>
              <a:t>, all the elements have the same number of electrons in their valence shells.</a:t>
            </a:r>
          </a:p>
          <a:p>
            <a:r>
              <a:rPr lang="en-US" dirty="0" smtClean="0">
                <a:solidFill>
                  <a:srgbClr val="FF0000"/>
                </a:solidFill>
              </a:rPr>
              <a:t>Look at the periodic table and look at the rows and columns. You will notice why they set it up this way.</a:t>
            </a:r>
            <a:endParaRPr lang="en-US" dirty="0">
              <a:solidFill>
                <a:srgbClr val="FF0000"/>
              </a:solidFill>
            </a:endParaRPr>
          </a:p>
        </p:txBody>
      </p:sp>
    </p:spTree>
    <p:extLst>
      <p:ext uri="{BB962C8B-B14F-4D97-AF65-F5344CB8AC3E}">
        <p14:creationId xmlns:p14="http://schemas.microsoft.com/office/powerpoint/2010/main" val="1586463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2828</TotalTime>
  <Words>1429</Words>
  <Application>Microsoft Office PowerPoint</Application>
  <PresentationFormat>On-screen Show (4:3)</PresentationFormat>
  <Paragraphs>137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Ch. 2 Questions</vt:lpstr>
      <vt:lpstr>Concept Check 2.1   Question #1</vt:lpstr>
      <vt:lpstr>Concept Check 2.1 Question #2</vt:lpstr>
      <vt:lpstr>Concept Check 2.1 Question #3</vt:lpstr>
      <vt:lpstr>Concept Check 2.1 Question #4</vt:lpstr>
      <vt:lpstr>Concept Check 2.2 Question #1</vt:lpstr>
      <vt:lpstr>Concept Check 2.2 Question #2</vt:lpstr>
      <vt:lpstr> Concept Check 2.2 Question #3</vt:lpstr>
      <vt:lpstr>Concept Check 2.2 Question #4</vt:lpstr>
      <vt:lpstr>Concept Check 2.3 Question #1</vt:lpstr>
      <vt:lpstr>Concept Check 2.3 Question #2</vt:lpstr>
      <vt:lpstr>Concept Check 2.3 Question #3</vt:lpstr>
      <vt:lpstr>Concept Check 2.4 Question #1</vt:lpstr>
      <vt:lpstr>Concept Check 2.4 Question #2</vt:lpstr>
      <vt:lpstr>Concept Check 2.4 Question #3</vt:lpstr>
      <vt:lpstr>In what way does the need for iodine or iron in your diet differ from your need for calcium or phosphorous?</vt:lpstr>
      <vt:lpstr>Draw the electron shells for neon and argon. Why are these elements chemically unreactive?</vt:lpstr>
      <vt:lpstr>In terms of electron sharing between atoms, compare nonpolar covalent bonds, polar covalent bonds, and the formation of ions. </vt:lpstr>
      <vt:lpstr>What would happen to the concentration of products if more reactants were added to a reaction that was in chemical equalibrium?</vt:lpstr>
      <vt:lpstr>How would this addition affect the equalibrium? </vt:lpstr>
      <vt:lpstr>The next section is…………..</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2 Questions</dc:title>
  <dc:creator>PORTA</dc:creator>
  <cp:lastModifiedBy>PORTA</cp:lastModifiedBy>
  <cp:revision>36</cp:revision>
  <dcterms:created xsi:type="dcterms:W3CDTF">2012-08-24T02:21:43Z</dcterms:created>
  <dcterms:modified xsi:type="dcterms:W3CDTF">2012-08-26T01:30:13Z</dcterms:modified>
</cp:coreProperties>
</file>